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56" r:id="rId3"/>
    <p:sldId id="257" r:id="rId4"/>
    <p:sldId id="262" r:id="rId5"/>
    <p:sldId id="258" r:id="rId6"/>
    <p:sldId id="264" r:id="rId7"/>
    <p:sldId id="265" r:id="rId8"/>
    <p:sldId id="301" r:id="rId9"/>
    <p:sldId id="266" r:id="rId10"/>
    <p:sldId id="267" r:id="rId11"/>
    <p:sldId id="268" r:id="rId12"/>
    <p:sldId id="259" r:id="rId13"/>
    <p:sldId id="293" r:id="rId14"/>
    <p:sldId id="300" r:id="rId15"/>
    <p:sldId id="291" r:id="rId16"/>
    <p:sldId id="290" r:id="rId17"/>
    <p:sldId id="29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slide" Target="../slides/slide7.xml"/><Relationship Id="rId1" Type="http://schemas.openxmlformats.org/officeDocument/2006/relationships/slide" Target="../slides/slide6.xml"/><Relationship Id="rId5" Type="http://schemas.openxmlformats.org/officeDocument/2006/relationships/slide" Target="../slides/slide11.xml"/><Relationship Id="rId4" Type="http://schemas.openxmlformats.org/officeDocument/2006/relationships/slide" Target="../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936FD1-E0CD-4D06-A223-8BA04B51F730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AC9813A-993E-4DAA-B3D1-E72DC30079F6}">
      <dgm:prSet phldrT="[Text]" custT="1"/>
      <dgm:spPr/>
      <dgm:t>
        <a:bodyPr/>
        <a:lstStyle/>
        <a:p>
          <a:r>
            <a:rPr lang="cs-CZ" sz="2800" b="1" dirty="0" smtClean="0"/>
            <a:t>MŮJ KLUB 2019</a:t>
          </a:r>
          <a:endParaRPr lang="cs-CZ" sz="2800" b="1" dirty="0"/>
        </a:p>
      </dgm:t>
    </dgm:pt>
    <dgm:pt modelId="{9497876E-6D36-451C-B080-D0D53DE7C1ED}" type="parTrans" cxnId="{56A684CE-806B-41D9-A46E-8540FBBCC827}">
      <dgm:prSet/>
      <dgm:spPr/>
      <dgm:t>
        <a:bodyPr/>
        <a:lstStyle/>
        <a:p>
          <a:endParaRPr lang="cs-CZ" b="1"/>
        </a:p>
      </dgm:t>
    </dgm:pt>
    <dgm:pt modelId="{3167B7C0-ABE3-44AD-8A59-2F36CAD7F573}" type="sibTrans" cxnId="{56A684CE-806B-41D9-A46E-8540FBBCC827}">
      <dgm:prSet/>
      <dgm:spPr/>
      <dgm:t>
        <a:bodyPr/>
        <a:lstStyle/>
        <a:p>
          <a:endParaRPr lang="cs-CZ" b="1"/>
        </a:p>
      </dgm:t>
    </dgm:pt>
    <dgm:pt modelId="{55DFB5B2-EE68-4C25-879A-E2732222C58D}">
      <dgm:prSet phldrT="[Text]" custT="1"/>
      <dgm:spPr/>
      <dgm:t>
        <a:bodyPr/>
        <a:lstStyle/>
        <a:p>
          <a:r>
            <a:rPr lang="cs-CZ" sz="1700" b="1" dirty="0" smtClean="0">
              <a:hlinkClick xmlns:r="http://schemas.openxmlformats.org/officeDocument/2006/relationships" r:id="rId1" action="ppaction://hlinksldjump"/>
            </a:rPr>
            <a:t>KDO SMÍ ŽÁDAT</a:t>
          </a:r>
          <a:endParaRPr lang="cs-CZ" sz="1700" b="1" dirty="0"/>
        </a:p>
      </dgm:t>
    </dgm:pt>
    <dgm:pt modelId="{C5B97206-623B-4E1F-AA23-8EFF5AE96C7D}" type="parTrans" cxnId="{AC4EF107-B59D-4446-9A30-245C744807CB}">
      <dgm:prSet/>
      <dgm:spPr/>
      <dgm:t>
        <a:bodyPr/>
        <a:lstStyle/>
        <a:p>
          <a:endParaRPr lang="cs-CZ" b="1"/>
        </a:p>
      </dgm:t>
    </dgm:pt>
    <dgm:pt modelId="{C92653F1-DE57-43B7-8CF4-7D5F4E6F827C}" type="sibTrans" cxnId="{AC4EF107-B59D-4446-9A30-245C744807CB}">
      <dgm:prSet/>
      <dgm:spPr/>
      <dgm:t>
        <a:bodyPr/>
        <a:lstStyle/>
        <a:p>
          <a:endParaRPr lang="cs-CZ" b="1"/>
        </a:p>
      </dgm:t>
    </dgm:pt>
    <dgm:pt modelId="{867C748E-722E-4B40-9012-945045EE1FA0}">
      <dgm:prSet phldrT="[Text]" custT="1"/>
      <dgm:spPr/>
      <dgm:t>
        <a:bodyPr/>
        <a:lstStyle/>
        <a:p>
          <a:r>
            <a:rPr lang="cs-CZ" sz="1700" b="1" dirty="0" smtClean="0">
              <a:hlinkClick xmlns:r="http://schemas.openxmlformats.org/officeDocument/2006/relationships" r:id="rId2" action="ppaction://hlinksldjump"/>
            </a:rPr>
            <a:t>NA CO ŽÁDAT</a:t>
          </a:r>
          <a:endParaRPr lang="cs-CZ" sz="1700" b="1" dirty="0"/>
        </a:p>
      </dgm:t>
    </dgm:pt>
    <dgm:pt modelId="{10D486FE-1282-41E9-9081-222DCAC31926}" type="parTrans" cxnId="{F9ABECB7-FE4E-4006-9DD3-EB34B13D2133}">
      <dgm:prSet/>
      <dgm:spPr/>
      <dgm:t>
        <a:bodyPr/>
        <a:lstStyle/>
        <a:p>
          <a:endParaRPr lang="cs-CZ" b="1"/>
        </a:p>
      </dgm:t>
    </dgm:pt>
    <dgm:pt modelId="{CCB7CD40-C345-42E3-A9C1-1D14CF05E84A}" type="sibTrans" cxnId="{F9ABECB7-FE4E-4006-9DD3-EB34B13D2133}">
      <dgm:prSet/>
      <dgm:spPr/>
      <dgm:t>
        <a:bodyPr/>
        <a:lstStyle/>
        <a:p>
          <a:endParaRPr lang="cs-CZ" b="1"/>
        </a:p>
      </dgm:t>
    </dgm:pt>
    <dgm:pt modelId="{601B7301-FCAC-4D25-900D-7D717A3992A8}">
      <dgm:prSet phldrT="[Text]" custT="1"/>
      <dgm:spPr/>
      <dgm:t>
        <a:bodyPr/>
        <a:lstStyle/>
        <a:p>
          <a:r>
            <a:rPr lang="cs-CZ" sz="1700" b="1" dirty="0" smtClean="0">
              <a:hlinkClick xmlns:r="http://schemas.openxmlformats.org/officeDocument/2006/relationships" r:id="rId3" action="ppaction://hlinksldjump"/>
            </a:rPr>
            <a:t>ZA JAKÝCH PODMÍNEK</a:t>
          </a:r>
          <a:endParaRPr lang="cs-CZ" sz="1700" b="1" dirty="0"/>
        </a:p>
      </dgm:t>
    </dgm:pt>
    <dgm:pt modelId="{7CFB9026-29C1-472F-AA1F-6E89B97024F8}" type="parTrans" cxnId="{282D6D7F-EA71-4CE6-95DF-4813BCF4F196}">
      <dgm:prSet/>
      <dgm:spPr/>
      <dgm:t>
        <a:bodyPr/>
        <a:lstStyle/>
        <a:p>
          <a:endParaRPr lang="cs-CZ" b="1"/>
        </a:p>
      </dgm:t>
    </dgm:pt>
    <dgm:pt modelId="{F32A1CEF-1A24-485F-B740-B1E4708D882D}" type="sibTrans" cxnId="{282D6D7F-EA71-4CE6-95DF-4813BCF4F196}">
      <dgm:prSet/>
      <dgm:spPr/>
      <dgm:t>
        <a:bodyPr/>
        <a:lstStyle/>
        <a:p>
          <a:endParaRPr lang="cs-CZ" b="1"/>
        </a:p>
      </dgm:t>
    </dgm:pt>
    <dgm:pt modelId="{4D6186A4-453C-4E5F-A20C-8859FED197E6}">
      <dgm:prSet phldrT="[Text]" custT="1"/>
      <dgm:spPr/>
      <dgm:t>
        <a:bodyPr/>
        <a:lstStyle/>
        <a:p>
          <a:r>
            <a:rPr lang="cs-CZ" sz="1700" b="1" dirty="0" smtClean="0">
              <a:hlinkClick xmlns:r="http://schemas.openxmlformats.org/officeDocument/2006/relationships" r:id="rId4" action="ppaction://hlinksldjump"/>
            </a:rPr>
            <a:t>POUŽITÍ DOTACE</a:t>
          </a:r>
          <a:endParaRPr lang="cs-CZ" sz="1700" b="1" dirty="0"/>
        </a:p>
      </dgm:t>
    </dgm:pt>
    <dgm:pt modelId="{562AEE89-7627-4FFB-B1FF-D8A6CEA68C4D}" type="parTrans" cxnId="{94E943A2-ADFE-4910-8034-C553D7E5E8B2}">
      <dgm:prSet/>
      <dgm:spPr/>
      <dgm:t>
        <a:bodyPr/>
        <a:lstStyle/>
        <a:p>
          <a:endParaRPr lang="cs-CZ" b="1"/>
        </a:p>
      </dgm:t>
    </dgm:pt>
    <dgm:pt modelId="{77C3E45C-05DB-4B11-8D5A-7A8972A0FF6B}" type="sibTrans" cxnId="{94E943A2-ADFE-4910-8034-C553D7E5E8B2}">
      <dgm:prSet/>
      <dgm:spPr/>
      <dgm:t>
        <a:bodyPr/>
        <a:lstStyle/>
        <a:p>
          <a:endParaRPr lang="cs-CZ" b="1"/>
        </a:p>
      </dgm:t>
    </dgm:pt>
    <dgm:pt modelId="{E3656F18-F153-4BFB-9444-3A5AB9164187}">
      <dgm:prSet phldrT="[Text]" custT="1"/>
      <dgm:spPr/>
      <dgm:t>
        <a:bodyPr/>
        <a:lstStyle/>
        <a:p>
          <a:r>
            <a:rPr lang="cs-CZ" sz="1700" b="1" dirty="0" smtClean="0">
              <a:hlinkClick xmlns:r="http://schemas.openxmlformats.org/officeDocument/2006/relationships" r:id="rId5" action="ppaction://hlinksldjump"/>
            </a:rPr>
            <a:t>VYHODNOCENÍ DOTACE</a:t>
          </a:r>
          <a:endParaRPr lang="cs-CZ" sz="1700" b="1" dirty="0"/>
        </a:p>
      </dgm:t>
    </dgm:pt>
    <dgm:pt modelId="{8DFE3325-DAFD-4165-BC90-F3B7675B8C62}" type="parTrans" cxnId="{BF01C3BD-3567-42B7-96E6-48A581A8A98F}">
      <dgm:prSet/>
      <dgm:spPr/>
      <dgm:t>
        <a:bodyPr/>
        <a:lstStyle/>
        <a:p>
          <a:endParaRPr lang="cs-CZ" b="1"/>
        </a:p>
      </dgm:t>
    </dgm:pt>
    <dgm:pt modelId="{5DD57AF3-B1DF-4D83-B70C-69DB0F213E88}" type="sibTrans" cxnId="{BF01C3BD-3567-42B7-96E6-48A581A8A98F}">
      <dgm:prSet/>
      <dgm:spPr/>
      <dgm:t>
        <a:bodyPr/>
        <a:lstStyle/>
        <a:p>
          <a:endParaRPr lang="cs-CZ" b="1"/>
        </a:p>
      </dgm:t>
    </dgm:pt>
    <dgm:pt modelId="{83E81A3B-FF52-4752-AD3F-CE91707327AC}" type="pres">
      <dgm:prSet presAssocID="{72936FD1-E0CD-4D06-A223-8BA04B51F73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C91EB27-6626-4239-8DEA-58916B1F7E00}" type="pres">
      <dgm:prSet presAssocID="{72936FD1-E0CD-4D06-A223-8BA04B51F730}" presName="radial" presStyleCnt="0">
        <dgm:presLayoutVars>
          <dgm:animLvl val="ctr"/>
        </dgm:presLayoutVars>
      </dgm:prSet>
      <dgm:spPr/>
    </dgm:pt>
    <dgm:pt modelId="{13BE28F5-4F83-4550-9858-1949AE817EA2}" type="pres">
      <dgm:prSet presAssocID="{1AC9813A-993E-4DAA-B3D1-E72DC30079F6}" presName="centerShape" presStyleLbl="vennNode1" presStyleIdx="0" presStyleCnt="6"/>
      <dgm:spPr/>
      <dgm:t>
        <a:bodyPr/>
        <a:lstStyle/>
        <a:p>
          <a:endParaRPr lang="cs-CZ"/>
        </a:p>
      </dgm:t>
    </dgm:pt>
    <dgm:pt modelId="{E0621C10-15B1-4C16-8196-778E16DFB7B7}" type="pres">
      <dgm:prSet presAssocID="{55DFB5B2-EE68-4C25-879A-E2732222C58D}" presName="node" presStyleLbl="vennNode1" presStyleIdx="1" presStyleCnt="6" custScaleX="154676" custScaleY="148439" custRadScaleRad="1018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17CA5C-AB7D-4730-BCF9-03AC150C236D}" type="pres">
      <dgm:prSet presAssocID="{867C748E-722E-4B40-9012-945045EE1FA0}" presName="node" presStyleLbl="vennNode1" presStyleIdx="2" presStyleCnt="6" custScaleX="154676" custScaleY="148439" custRadScaleRad="113769" custRadScaleInc="31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225F5D-F543-4EA0-9A73-3E9E2C5B2FA5}" type="pres">
      <dgm:prSet presAssocID="{601B7301-FCAC-4D25-900D-7D717A3992A8}" presName="node" presStyleLbl="vennNode1" presStyleIdx="3" presStyleCnt="6" custScaleX="154676" custScaleY="148439" custRadScaleRad="109466" custRadScaleInc="-881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23474F-3B3B-4DD8-B5C5-2952EAEBDF4D}" type="pres">
      <dgm:prSet presAssocID="{4D6186A4-453C-4E5F-A20C-8859FED197E6}" presName="node" presStyleLbl="vennNode1" presStyleIdx="4" presStyleCnt="6" custScaleX="154676" custScaleY="148439" custRadScaleRad="110092" custRadScaleInc="931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9FED10-6402-451A-8E85-52D5890F6F76}" type="pres">
      <dgm:prSet presAssocID="{E3656F18-F153-4BFB-9444-3A5AB9164187}" presName="node" presStyleLbl="vennNode1" presStyleIdx="5" presStyleCnt="6" custScaleX="154676" custScaleY="148439" custRadScaleRad="113762" custRadScaleInc="-565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B283F3A-E9AA-4117-97B9-B43D2938FE42}" type="presOf" srcId="{72936FD1-E0CD-4D06-A223-8BA04B51F730}" destId="{83E81A3B-FF52-4752-AD3F-CE91707327AC}" srcOrd="0" destOrd="0" presId="urn:microsoft.com/office/officeart/2005/8/layout/radial3"/>
    <dgm:cxn modelId="{56A684CE-806B-41D9-A46E-8540FBBCC827}" srcId="{72936FD1-E0CD-4D06-A223-8BA04B51F730}" destId="{1AC9813A-993E-4DAA-B3D1-E72DC30079F6}" srcOrd="0" destOrd="0" parTransId="{9497876E-6D36-451C-B080-D0D53DE7C1ED}" sibTransId="{3167B7C0-ABE3-44AD-8A59-2F36CAD7F573}"/>
    <dgm:cxn modelId="{AC4EF107-B59D-4446-9A30-245C744807CB}" srcId="{1AC9813A-993E-4DAA-B3D1-E72DC30079F6}" destId="{55DFB5B2-EE68-4C25-879A-E2732222C58D}" srcOrd="0" destOrd="0" parTransId="{C5B97206-623B-4E1F-AA23-8EFF5AE96C7D}" sibTransId="{C92653F1-DE57-43B7-8CF4-7D5F4E6F827C}"/>
    <dgm:cxn modelId="{BF01C3BD-3567-42B7-96E6-48A581A8A98F}" srcId="{1AC9813A-993E-4DAA-B3D1-E72DC30079F6}" destId="{E3656F18-F153-4BFB-9444-3A5AB9164187}" srcOrd="4" destOrd="0" parTransId="{8DFE3325-DAFD-4165-BC90-F3B7675B8C62}" sibTransId="{5DD57AF3-B1DF-4D83-B70C-69DB0F213E88}"/>
    <dgm:cxn modelId="{966625C2-A8BB-4D02-8501-92308D0B9BD8}" type="presOf" srcId="{4D6186A4-453C-4E5F-A20C-8859FED197E6}" destId="{EC23474F-3B3B-4DD8-B5C5-2952EAEBDF4D}" srcOrd="0" destOrd="0" presId="urn:microsoft.com/office/officeart/2005/8/layout/radial3"/>
    <dgm:cxn modelId="{282D6D7F-EA71-4CE6-95DF-4813BCF4F196}" srcId="{1AC9813A-993E-4DAA-B3D1-E72DC30079F6}" destId="{601B7301-FCAC-4D25-900D-7D717A3992A8}" srcOrd="2" destOrd="0" parTransId="{7CFB9026-29C1-472F-AA1F-6E89B97024F8}" sibTransId="{F32A1CEF-1A24-485F-B740-B1E4708D882D}"/>
    <dgm:cxn modelId="{1FFC6677-729E-4964-A04E-672686E89F6D}" type="presOf" srcId="{E3656F18-F153-4BFB-9444-3A5AB9164187}" destId="{C99FED10-6402-451A-8E85-52D5890F6F76}" srcOrd="0" destOrd="0" presId="urn:microsoft.com/office/officeart/2005/8/layout/radial3"/>
    <dgm:cxn modelId="{E9A6CB96-33AB-4D3E-9BDF-1F5A6A08CC00}" type="presOf" srcId="{601B7301-FCAC-4D25-900D-7D717A3992A8}" destId="{DC225F5D-F543-4EA0-9A73-3E9E2C5B2FA5}" srcOrd="0" destOrd="0" presId="urn:microsoft.com/office/officeart/2005/8/layout/radial3"/>
    <dgm:cxn modelId="{67484B9B-035B-45B6-AD8E-B2126AAFCD8A}" type="presOf" srcId="{867C748E-722E-4B40-9012-945045EE1FA0}" destId="{0E17CA5C-AB7D-4730-BCF9-03AC150C236D}" srcOrd="0" destOrd="0" presId="urn:microsoft.com/office/officeart/2005/8/layout/radial3"/>
    <dgm:cxn modelId="{94E943A2-ADFE-4910-8034-C553D7E5E8B2}" srcId="{1AC9813A-993E-4DAA-B3D1-E72DC30079F6}" destId="{4D6186A4-453C-4E5F-A20C-8859FED197E6}" srcOrd="3" destOrd="0" parTransId="{562AEE89-7627-4FFB-B1FF-D8A6CEA68C4D}" sibTransId="{77C3E45C-05DB-4B11-8D5A-7A8972A0FF6B}"/>
    <dgm:cxn modelId="{D9B1080F-1C97-40E8-B1A9-F2F151C1D539}" type="presOf" srcId="{1AC9813A-993E-4DAA-B3D1-E72DC30079F6}" destId="{13BE28F5-4F83-4550-9858-1949AE817EA2}" srcOrd="0" destOrd="0" presId="urn:microsoft.com/office/officeart/2005/8/layout/radial3"/>
    <dgm:cxn modelId="{F136D27B-3B4F-4CAB-8418-A432865CD346}" type="presOf" srcId="{55DFB5B2-EE68-4C25-879A-E2732222C58D}" destId="{E0621C10-15B1-4C16-8196-778E16DFB7B7}" srcOrd="0" destOrd="0" presId="urn:microsoft.com/office/officeart/2005/8/layout/radial3"/>
    <dgm:cxn modelId="{F9ABECB7-FE4E-4006-9DD3-EB34B13D2133}" srcId="{1AC9813A-993E-4DAA-B3D1-E72DC30079F6}" destId="{867C748E-722E-4B40-9012-945045EE1FA0}" srcOrd="1" destOrd="0" parTransId="{10D486FE-1282-41E9-9081-222DCAC31926}" sibTransId="{CCB7CD40-C345-42E3-A9C1-1D14CF05E84A}"/>
    <dgm:cxn modelId="{DD9E98FA-2723-4334-BF70-F39BB25A977B}" type="presParOf" srcId="{83E81A3B-FF52-4752-AD3F-CE91707327AC}" destId="{DC91EB27-6626-4239-8DEA-58916B1F7E00}" srcOrd="0" destOrd="0" presId="urn:microsoft.com/office/officeart/2005/8/layout/radial3"/>
    <dgm:cxn modelId="{4FF89B34-01CF-46EB-B979-37B1B5A4F872}" type="presParOf" srcId="{DC91EB27-6626-4239-8DEA-58916B1F7E00}" destId="{13BE28F5-4F83-4550-9858-1949AE817EA2}" srcOrd="0" destOrd="0" presId="urn:microsoft.com/office/officeart/2005/8/layout/radial3"/>
    <dgm:cxn modelId="{F4FBEB32-928D-4BD0-AE78-2CE161BA8B6A}" type="presParOf" srcId="{DC91EB27-6626-4239-8DEA-58916B1F7E00}" destId="{E0621C10-15B1-4C16-8196-778E16DFB7B7}" srcOrd="1" destOrd="0" presId="urn:microsoft.com/office/officeart/2005/8/layout/radial3"/>
    <dgm:cxn modelId="{F947D598-3B3B-4382-95B0-B7AF8764F1E2}" type="presParOf" srcId="{DC91EB27-6626-4239-8DEA-58916B1F7E00}" destId="{0E17CA5C-AB7D-4730-BCF9-03AC150C236D}" srcOrd="2" destOrd="0" presId="urn:microsoft.com/office/officeart/2005/8/layout/radial3"/>
    <dgm:cxn modelId="{0CB3558A-4340-4951-A4ED-9AC18E2D4012}" type="presParOf" srcId="{DC91EB27-6626-4239-8DEA-58916B1F7E00}" destId="{DC225F5D-F543-4EA0-9A73-3E9E2C5B2FA5}" srcOrd="3" destOrd="0" presId="urn:microsoft.com/office/officeart/2005/8/layout/radial3"/>
    <dgm:cxn modelId="{C09DA164-8529-4BDC-A5BE-4177879C284F}" type="presParOf" srcId="{DC91EB27-6626-4239-8DEA-58916B1F7E00}" destId="{EC23474F-3B3B-4DD8-B5C5-2952EAEBDF4D}" srcOrd="4" destOrd="0" presId="urn:microsoft.com/office/officeart/2005/8/layout/radial3"/>
    <dgm:cxn modelId="{07180EB5-5834-42DA-94EB-DB3E0AA64C06}" type="presParOf" srcId="{DC91EB27-6626-4239-8DEA-58916B1F7E00}" destId="{C99FED10-6402-451A-8E85-52D5890F6F76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BE28F5-4F83-4550-9858-1949AE817EA2}">
      <dsp:nvSpPr>
        <dsp:cNvPr id="0" name=""/>
        <dsp:cNvSpPr/>
      </dsp:nvSpPr>
      <dsp:spPr>
        <a:xfrm>
          <a:off x="2789402" y="1143528"/>
          <a:ext cx="2650794" cy="265079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MŮJ KLUB 2019</a:t>
          </a:r>
          <a:endParaRPr lang="cs-CZ" sz="2800" b="1" kern="1200" dirty="0"/>
        </a:p>
      </dsp:txBody>
      <dsp:txXfrm>
        <a:off x="2789402" y="1143528"/>
        <a:ext cx="2650794" cy="2650794"/>
      </dsp:txXfrm>
    </dsp:sp>
    <dsp:sp modelId="{E0621C10-15B1-4C16-8196-778E16DFB7B7}">
      <dsp:nvSpPr>
        <dsp:cNvPr id="0" name=""/>
        <dsp:cNvSpPr/>
      </dsp:nvSpPr>
      <dsp:spPr>
        <a:xfrm>
          <a:off x="3089764" y="-239221"/>
          <a:ext cx="2050071" cy="196740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hlinkClick xmlns:r="http://schemas.openxmlformats.org/officeDocument/2006/relationships" r:id="" action="ppaction://hlinksldjump"/>
            </a:rPr>
            <a:t>KDO SMÍ ŽÁDAT</a:t>
          </a:r>
          <a:endParaRPr lang="cs-CZ" sz="1700" b="1" kern="1200" dirty="0"/>
        </a:p>
      </dsp:txBody>
      <dsp:txXfrm>
        <a:off x="3089764" y="-239221"/>
        <a:ext cx="2050071" cy="1967406"/>
      </dsp:txXfrm>
    </dsp:sp>
    <dsp:sp modelId="{0E17CA5C-AB7D-4730-BCF9-03AC150C236D}">
      <dsp:nvSpPr>
        <dsp:cNvPr id="0" name=""/>
        <dsp:cNvSpPr/>
      </dsp:nvSpPr>
      <dsp:spPr>
        <a:xfrm>
          <a:off x="4977887" y="952332"/>
          <a:ext cx="2050071" cy="196740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hlinkClick xmlns:r="http://schemas.openxmlformats.org/officeDocument/2006/relationships" r:id="" action="ppaction://hlinksldjump"/>
            </a:rPr>
            <a:t>NA CO ŽÁDAT</a:t>
          </a:r>
          <a:endParaRPr lang="cs-CZ" sz="1700" b="1" kern="1200" dirty="0"/>
        </a:p>
      </dsp:txBody>
      <dsp:txXfrm>
        <a:off x="4977887" y="952332"/>
        <a:ext cx="2050071" cy="1967406"/>
      </dsp:txXfrm>
    </dsp:sp>
    <dsp:sp modelId="{DC225F5D-F543-4EA0-9A73-3E9E2C5B2FA5}">
      <dsp:nvSpPr>
        <dsp:cNvPr id="0" name=""/>
        <dsp:cNvSpPr/>
      </dsp:nvSpPr>
      <dsp:spPr>
        <a:xfrm>
          <a:off x="4361406" y="2880306"/>
          <a:ext cx="2050071" cy="196740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hlinkClick xmlns:r="http://schemas.openxmlformats.org/officeDocument/2006/relationships" r:id="" action="ppaction://hlinksldjump"/>
            </a:rPr>
            <a:t>ZA JAKÝCH PODMÍNEK</a:t>
          </a:r>
          <a:endParaRPr lang="cs-CZ" sz="1700" b="1" kern="1200" dirty="0"/>
        </a:p>
      </dsp:txBody>
      <dsp:txXfrm>
        <a:off x="4361406" y="2880306"/>
        <a:ext cx="2050071" cy="1967406"/>
      </dsp:txXfrm>
    </dsp:sp>
    <dsp:sp modelId="{EC23474F-3B3B-4DD8-B5C5-2952EAEBDF4D}">
      <dsp:nvSpPr>
        <dsp:cNvPr id="0" name=""/>
        <dsp:cNvSpPr/>
      </dsp:nvSpPr>
      <dsp:spPr>
        <a:xfrm>
          <a:off x="1802164" y="2880318"/>
          <a:ext cx="2050071" cy="1967406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hlinkClick xmlns:r="http://schemas.openxmlformats.org/officeDocument/2006/relationships" r:id="" action="ppaction://hlinksldjump"/>
            </a:rPr>
            <a:t>POUŽITÍ DOTACE</a:t>
          </a:r>
          <a:endParaRPr lang="cs-CZ" sz="1700" b="1" kern="1200" dirty="0"/>
        </a:p>
      </dsp:txBody>
      <dsp:txXfrm>
        <a:off x="1802164" y="2880318"/>
        <a:ext cx="2050071" cy="1967406"/>
      </dsp:txXfrm>
    </dsp:sp>
    <dsp:sp modelId="{C99FED10-6402-451A-8E85-52D5890F6F76}">
      <dsp:nvSpPr>
        <dsp:cNvPr id="0" name=""/>
        <dsp:cNvSpPr/>
      </dsp:nvSpPr>
      <dsp:spPr>
        <a:xfrm>
          <a:off x="1185695" y="1012960"/>
          <a:ext cx="2050071" cy="196740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hlinkClick xmlns:r="http://schemas.openxmlformats.org/officeDocument/2006/relationships" r:id="" action="ppaction://hlinksldjump"/>
            </a:rPr>
            <a:t>VYHODNOCENÍ DOTACE</a:t>
          </a:r>
          <a:endParaRPr lang="cs-CZ" sz="1700" b="1" kern="1200" dirty="0"/>
        </a:p>
      </dsp:txBody>
      <dsp:txXfrm>
        <a:off x="1185695" y="1012960"/>
        <a:ext cx="2050071" cy="1967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lavička Č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5E356A-153F-4E71-92B6-2F1F2EB774BD}" type="datetimeFigureOut">
              <a:rPr lang="cs-CZ" smtClean="0"/>
              <a:pPr/>
              <a:t>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388759-C514-4143-9FDF-BB9F65DCFB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5E356A-153F-4E71-92B6-2F1F2EB774BD}" type="datetimeFigureOut">
              <a:rPr lang="cs-CZ" smtClean="0"/>
              <a:pPr/>
              <a:t>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388759-C514-4143-9FDF-BB9F65DCFB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ČESKÁ UNIE SPORTU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http://www.msmt.cz/file/48497/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s-sport.msmt.cz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jus@sportjihlava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file/48498/" TargetMode="External"/><Relationship Id="rId2" Type="http://schemas.openxmlformats.org/officeDocument/2006/relationships/hyperlink" Target="http://www.msmt.cz/sport-1/statni-podpora-sportu-na-obdobi-2017-2019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1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208912" cy="2088232"/>
          </a:xfrm>
        </p:spPr>
        <p:txBody>
          <a:bodyPr/>
          <a:lstStyle/>
          <a:p>
            <a:r>
              <a:rPr lang="cs-CZ" b="1" dirty="0" smtClean="0"/>
              <a:t>Neinvestiční dotace MŠMT</a:t>
            </a:r>
            <a:br>
              <a:rPr lang="cs-CZ" b="1" dirty="0" smtClean="0"/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 smtClean="0"/>
              <a:t>MŮJ KLUB 2019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b="1" dirty="0" smtClean="0"/>
              <a:t>Jihlava, 5. 10.2018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537321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Zpracoval: 	Ing. Vítězslav Holub</a:t>
            </a:r>
          </a:p>
          <a:p>
            <a:r>
              <a:rPr lang="cs-CZ" b="1" dirty="0" smtClean="0"/>
              <a:t>		Předseda Jihlavské unie sportu, z. s.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648072"/>
          </a:xfrm>
        </p:spPr>
        <p:txBody>
          <a:bodyPr/>
          <a:lstStyle/>
          <a:p>
            <a:pPr marL="342900" indent="-342900">
              <a:defRPr/>
            </a:pPr>
            <a:r>
              <a:rPr lang="cs-CZ" sz="2800" b="1" dirty="0" smtClean="0">
                <a:latin typeface="+mn-lt"/>
                <a:ea typeface="+mn-ea"/>
                <a:cs typeface="+mn-cs"/>
              </a:rPr>
              <a:t>Způsob použití dotace </a:t>
            </a:r>
            <a:r>
              <a:rPr lang="cs-CZ" sz="3200" b="1" dirty="0" smtClean="0">
                <a:latin typeface="+mn-lt"/>
                <a:ea typeface="+mn-ea"/>
                <a:cs typeface="+mn-cs"/>
              </a:rPr>
              <a:t>(NA CO LZE DOTACI POUŽÍT)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4008" y="1412776"/>
            <a:ext cx="4042792" cy="5112568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r>
              <a:rPr lang="cs-CZ" sz="2800" b="1" u="sng" dirty="0" smtClean="0">
                <a:solidFill>
                  <a:srgbClr val="FF0000"/>
                </a:solidFill>
              </a:rPr>
              <a:t>NE:</a:t>
            </a:r>
            <a:r>
              <a:rPr lang="cs-CZ" sz="2800" dirty="0" smtClean="0">
                <a:solidFill>
                  <a:srgbClr val="FF0000"/>
                </a:solidFill>
              </a:rPr>
              <a:t>	</a:t>
            </a:r>
            <a:r>
              <a:rPr lang="cs-CZ" sz="2800" dirty="0" smtClean="0"/>
              <a:t>		</a:t>
            </a:r>
            <a:r>
              <a:rPr lang="cs-CZ" sz="2800" u="sng" dirty="0" smtClean="0"/>
              <a:t> (např.)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 smtClean="0"/>
              <a:t>Pořízení hmotného i (ne) majetku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 smtClean="0"/>
              <a:t>Bankovní poplatky, úroky, penále, srážky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 smtClean="0"/>
              <a:t>Cestovné nad rámec zákona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 smtClean="0"/>
              <a:t>Mzdy funkcionářů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 smtClean="0"/>
              <a:t>Pohoštění a dary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 smtClean="0"/>
              <a:t>Finanční leasing majetku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 smtClean="0"/>
              <a:t>Podnikatelská činnost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000" dirty="0" smtClean="0"/>
              <a:t>Další specifikované výdaje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39552" y="1412776"/>
            <a:ext cx="4042792" cy="511256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ANO:</a:t>
            </a:r>
            <a:r>
              <a:rPr kumimoji="0" lang="cs-CZ" sz="280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cs-CZ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(např.)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cs-CZ" sz="2000" dirty="0" smtClean="0"/>
              <a:t>Činnost trenérů a cvičitelů (limit 50 tis. Kč/osoba/měsíc)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cs-CZ" sz="2000" noProof="0" dirty="0" smtClean="0"/>
              <a:t>Odvody v případě mzdových nákladů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Vybavení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majetkem souvisejícím s provozem sportovního zařízení a sportovní činností (limit pod 40 tis. Kč/ks)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cs-CZ" sz="2000" noProof="0" dirty="0" smtClean="0"/>
              <a:t>Ostatní sportovní a organizační činnosti (pozor limit 50 tis. Kč)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cs-CZ" sz="2000" noProof="0" dirty="0" smtClean="0"/>
              <a:t>Udržování a provozování sportovních zařízení (limit </a:t>
            </a:r>
            <a:r>
              <a:rPr lang="cs-CZ" sz="2000" dirty="0" smtClean="0"/>
              <a:t>do </a:t>
            </a:r>
            <a:r>
              <a:rPr lang="cs-CZ" sz="2000" noProof="0" dirty="0" smtClean="0"/>
              <a:t>50% z poskytnuté dotace)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063880" y="63093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 action="ppaction://hlinksldjump"/>
              </a:rPr>
              <a:t>Zpět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/>
          <a:lstStyle/>
          <a:p>
            <a:pPr lvl="0"/>
            <a:r>
              <a:rPr lang="cs-CZ" sz="3200" b="1" dirty="0" smtClean="0">
                <a:latin typeface="+mn-lt"/>
                <a:ea typeface="+mn-ea"/>
                <a:cs typeface="+mn-cs"/>
              </a:rPr>
              <a:t>Kritéria pro hodnocení (JAK BUDOU ŽÁDOSTI VYHODNOCOVÁNY)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76464"/>
          </a:xfrm>
        </p:spPr>
        <p:txBody>
          <a:bodyPr/>
          <a:lstStyle/>
          <a:p>
            <a:r>
              <a:rPr lang="cs-CZ" sz="2400" dirty="0" smtClean="0"/>
              <a:t>Formální hodnocení – provádí MŠMT formální kontrolu náležitostí žádosti</a:t>
            </a:r>
          </a:p>
          <a:p>
            <a:r>
              <a:rPr lang="cs-CZ" sz="2400" dirty="0" smtClean="0"/>
              <a:t>Věcné hodnocení – provádí MŠMT posouzení žádosti po obsahové stránce, soulad s cílem a věcným záměrem Výzvy a dalšími podmínkami poskytnutí dotace dle vyhlášených kritérií</a:t>
            </a:r>
          </a:p>
          <a:p>
            <a:r>
              <a:rPr lang="cs-CZ" sz="2400" dirty="0" smtClean="0"/>
              <a:t>TJ/SK mohou využít pro informativní výpočet dotace využít nástroje </a:t>
            </a:r>
            <a:r>
              <a:rPr lang="cs-CZ" sz="2400" dirty="0" smtClean="0">
                <a:hlinkClick r:id="rId2"/>
              </a:rPr>
              <a:t>KALKULAČKA MŮJ KLUB</a:t>
            </a:r>
            <a:endParaRPr lang="cs-CZ" sz="2400" dirty="0" smtClean="0"/>
          </a:p>
          <a:p>
            <a:r>
              <a:rPr lang="cs-CZ" sz="2400" dirty="0" smtClean="0"/>
              <a:t>Vady žádosti (odstranitelné) – výzva MŠMT (pouze jednou), náprava do 7 kalendářních dní popř. může žadatel požádat o prodloužení lhůty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96336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 action="ppaction://hlinksldjump"/>
              </a:rPr>
              <a:t>Zpět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80926"/>
          </a:xfrm>
        </p:spPr>
        <p:txBody>
          <a:bodyPr/>
          <a:lstStyle/>
          <a:p>
            <a:r>
              <a:rPr lang="cs-CZ" sz="4000" b="1" dirty="0" smtClean="0">
                <a:latin typeface="+mn-lt"/>
                <a:ea typeface="+mn-ea"/>
                <a:cs typeface="+mn-cs"/>
              </a:rPr>
              <a:t>Cesta k dotaci:</a:t>
            </a:r>
            <a:endParaRPr lang="cs-CZ" sz="40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Registrace v elektronickém systému IS-SPORT na adrese: </a:t>
            </a:r>
            <a:r>
              <a:rPr lang="cs-CZ" dirty="0" smtClean="0">
                <a:hlinkClick r:id="rId2"/>
              </a:rPr>
              <a:t>http://is-sport.msmt.cz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Žádost (přímo na MŠMT do 31. 10. 2018)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Cesta k dotac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5517232"/>
            <a:ext cx="1888629" cy="11370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136904" cy="576064"/>
          </a:xfrm>
        </p:spPr>
        <p:txBody>
          <a:bodyPr/>
          <a:lstStyle/>
          <a:p>
            <a:r>
              <a:rPr lang="cs-CZ" sz="4000" b="1" dirty="0" smtClean="0">
                <a:latin typeface="+mn-lt"/>
                <a:ea typeface="+mn-ea"/>
                <a:cs typeface="+mn-cs"/>
              </a:rPr>
              <a:t>Náležitosti žádosti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1484784"/>
            <a:ext cx="87484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/>
              <a:t>Žádost musí obsahovat náležitosti dle zákona o rozpočtových pravidlech….</a:t>
            </a:r>
          </a:p>
          <a:p>
            <a:pPr marL="514350" indent="-514350">
              <a:buAutoNum type="alphaLcParenR"/>
            </a:pPr>
            <a:r>
              <a:rPr lang="cs-CZ" sz="2400" dirty="0" smtClean="0"/>
              <a:t>Obecné údaje o spolku</a:t>
            </a:r>
          </a:p>
          <a:p>
            <a:pPr marL="514350" indent="-514350">
              <a:buAutoNum type="alphaLcParenR"/>
            </a:pPr>
            <a:r>
              <a:rPr lang="cs-CZ" sz="2400" dirty="0" smtClean="0"/>
              <a:t>Údaje o vybraných členských příspěvcích</a:t>
            </a:r>
          </a:p>
          <a:p>
            <a:pPr marL="514350" indent="-514350">
              <a:buAutoNum type="alphaLcParenR"/>
            </a:pPr>
            <a:r>
              <a:rPr lang="cs-CZ" sz="2400" dirty="0" smtClean="0"/>
              <a:t>Údaje o členské základně nezbytné pro věcné hodnocení</a:t>
            </a:r>
          </a:p>
          <a:p>
            <a:pPr marL="514350" indent="-514350">
              <a:buAutoNum type="alphaLcParenR"/>
            </a:pPr>
            <a:r>
              <a:rPr lang="cs-CZ" sz="2400" dirty="0" smtClean="0"/>
              <a:t>Prohlášení o bezúhonnosti a bezdlužnosti</a:t>
            </a:r>
          </a:p>
          <a:p>
            <a:pPr marL="514350" indent="-514350">
              <a:buAutoNum type="alphaLcParenR"/>
            </a:pPr>
            <a:r>
              <a:rPr lang="cs-CZ" sz="2400" dirty="0" smtClean="0"/>
              <a:t>Projekt – popis aktivit v max. rozsahu 2 normostrany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280920" cy="5040560"/>
          </a:xfrm>
        </p:spPr>
        <p:txBody>
          <a:bodyPr/>
          <a:lstStyle/>
          <a:p>
            <a:pPr marL="457200" indent="-457200" algn="l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potvrzení o vedení bankovního účtu žadatele, kopii smlouvy o bankovním účtu nebo výpisu z bankovního účtu spolku (žadatele); </a:t>
            </a:r>
          </a:p>
          <a:p>
            <a:pPr marL="457200" indent="-457200" algn="l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rozpočet projektu – žadatel předloží předpokládaný rozpočet čerpání dotace (Příloha č. 1); </a:t>
            </a:r>
          </a:p>
          <a:p>
            <a:pPr marL="457200" indent="-457200" algn="l">
              <a:buAutoNum type="alphaLcParenR"/>
            </a:pPr>
            <a:r>
              <a:rPr lang="cs-CZ" sz="2400" dirty="0" smtClean="0">
                <a:solidFill>
                  <a:schemeClr val="tx1"/>
                </a:solidFill>
              </a:rPr>
              <a:t>jmenný seznam členů žadatele k 30. 9. 2018, obsahující jméno, příjmení, rok narození a kategorii dle odst. 11.5 Výzvy.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908720"/>
            <a:ext cx="8136904" cy="72251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Povinné přílohy (elektronicky)</a:t>
            </a: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208912" cy="650503"/>
          </a:xfrm>
        </p:spPr>
        <p:txBody>
          <a:bodyPr/>
          <a:lstStyle/>
          <a:p>
            <a:r>
              <a:rPr lang="cs-CZ" sz="4000" b="1" dirty="0" smtClean="0">
                <a:latin typeface="+mn-lt"/>
                <a:ea typeface="+mn-ea"/>
                <a:cs typeface="+mn-cs"/>
              </a:rPr>
              <a:t>Způsob podávání žádosti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1628800"/>
            <a:ext cx="8280920" cy="52292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Založení projektu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2400" dirty="0" smtClean="0"/>
              <a:t>Vložení formuláře žádosti do IS-Sport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2400" dirty="0" smtClean="0"/>
              <a:t>Vložení příloh ve formátu DOC/DOCX, XLS/XLSX (pro projekt či rozpočet) nebo PDF pro další přílohy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cs-CZ" sz="2400" dirty="0" smtClean="0"/>
              <a:t>Žádost pouze na formuláři vygenerovaném v IS-SPORT podepsaná statutárním orgánem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2400" dirty="0" smtClean="0"/>
              <a:t>Listinná podoba žádosti (bez příloh) sešita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Obálka musí být označena slovy „Žádost – MŮJ KLUB 2019“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Rozpis rozpočtu na předepsaném formuláři (viz příloha č. 1)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TERMÍN PODÁNÍ DO 31.10.2018</a:t>
            </a:r>
          </a:p>
          <a:p>
            <a:pPr lvl="0">
              <a:buFont typeface="Wingdings" pitchFamily="2" charset="2"/>
              <a:buChar char="§"/>
            </a:pPr>
            <a:r>
              <a:rPr lang="cs-CZ" sz="2400" dirty="0" smtClean="0"/>
              <a:t>Podání:  osobně, poštou, datová schránka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Adresa: Ministerstvo školství, mládeže a tělovýchovy, Karmelitská 529/5, 118 12 Praha 1 – Malá Strana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980729"/>
            <a:ext cx="7772400" cy="720080"/>
          </a:xfrm>
        </p:spPr>
        <p:txBody>
          <a:bodyPr/>
          <a:lstStyle/>
          <a:p>
            <a:r>
              <a:rPr lang="cs-CZ" sz="3200" b="1" dirty="0" smtClean="0">
                <a:latin typeface="+mn-lt"/>
                <a:ea typeface="+mn-ea"/>
                <a:cs typeface="+mn-cs"/>
              </a:rPr>
              <a:t>Finanční vypořádání a vyúčtování dotace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628800"/>
            <a:ext cx="88204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smtClean="0"/>
              <a:t>Vypořádat vztahy se státním rozpočtem dle vyhlášky 367/2015</a:t>
            </a:r>
          </a:p>
          <a:p>
            <a:r>
              <a:rPr lang="cs-CZ" sz="3000" dirty="0" smtClean="0"/>
              <a:t>Vyúčtování předložit MŠMT nejpozději do 15.2.2020</a:t>
            </a:r>
          </a:p>
          <a:p>
            <a:r>
              <a:rPr lang="cs-CZ" sz="3000" dirty="0" smtClean="0"/>
              <a:t>V případě nevyčerpání dotace vrátit nevyčerpanou část do konce běžného účetního roku tj. do 31.12.2019 na účet</a:t>
            </a:r>
          </a:p>
          <a:p>
            <a:r>
              <a:rPr lang="cs-CZ" sz="3000" dirty="0" smtClean="0"/>
              <a:t>V rámci finančního vypořádání + avízo dle Přílohy 2 – formulář AVÍZA nejpozději do 15.2.2020</a:t>
            </a:r>
          </a:p>
          <a:p>
            <a:r>
              <a:rPr lang="cs-CZ" sz="3000" dirty="0" smtClean="0"/>
              <a:t> 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1520" y="1196752"/>
            <a:ext cx="871296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V případě jakýchkoliv dotazů neváhejte kontaktovat </a:t>
            </a:r>
          </a:p>
          <a:p>
            <a:pPr algn="ctr"/>
            <a:endParaRPr lang="cs-CZ" sz="2800" b="1" dirty="0" smtClean="0"/>
          </a:p>
          <a:p>
            <a:pPr algn="ctr"/>
            <a:r>
              <a:rPr lang="cs-CZ" sz="3200" b="1" dirty="0" smtClean="0"/>
              <a:t>Jihlavskou unii sportu</a:t>
            </a:r>
          </a:p>
          <a:p>
            <a:endParaRPr lang="cs-CZ" dirty="0" smtClean="0"/>
          </a:p>
          <a:p>
            <a:r>
              <a:rPr lang="cs-CZ" sz="3200" dirty="0" smtClean="0"/>
              <a:t>Kontakt:</a:t>
            </a:r>
          </a:p>
          <a:p>
            <a:r>
              <a:rPr lang="cs-CZ" sz="3200" dirty="0" smtClean="0"/>
              <a:t>Monika Němcová</a:t>
            </a:r>
          </a:p>
          <a:p>
            <a:r>
              <a:rPr lang="cs-CZ" sz="3200" dirty="0" smtClean="0"/>
              <a:t>E – mail: </a:t>
            </a:r>
            <a:r>
              <a:rPr lang="cs-CZ" sz="3200" dirty="0" err="1" smtClean="0">
                <a:hlinkClick r:id="rId2"/>
              </a:rPr>
              <a:t>jus</a:t>
            </a:r>
            <a:r>
              <a:rPr lang="cs-CZ" sz="3200" dirty="0" smtClean="0">
                <a:hlinkClick r:id="rId2"/>
              </a:rPr>
              <a:t>@</a:t>
            </a:r>
            <a:r>
              <a:rPr lang="cs-CZ" sz="3200" dirty="0" err="1" smtClean="0">
                <a:hlinkClick r:id="rId2"/>
              </a:rPr>
              <a:t>sportjihlava.cz</a:t>
            </a:r>
            <a:endParaRPr lang="cs-CZ" sz="3200" dirty="0" smtClean="0"/>
          </a:p>
          <a:p>
            <a:r>
              <a:rPr lang="cs-CZ" sz="3200" dirty="0" smtClean="0"/>
              <a:t>Tel.: 567 301 938</a:t>
            </a:r>
          </a:p>
          <a:p>
            <a:r>
              <a:rPr lang="cs-CZ" sz="3200" dirty="0" smtClean="0"/>
              <a:t>Mobil: 728 949 232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7704856" cy="5328592"/>
          </a:xfrm>
        </p:spPr>
        <p:txBody>
          <a:bodyPr>
            <a:normAutofit/>
          </a:bodyPr>
          <a:lstStyle/>
          <a:p>
            <a:r>
              <a:rPr lang="cs-CZ" sz="4300" b="1" u="sng" dirty="0" smtClean="0">
                <a:solidFill>
                  <a:schemeClr val="tx1"/>
                </a:solidFill>
              </a:rPr>
              <a:t>Cíl prezentace</a:t>
            </a:r>
          </a:p>
          <a:p>
            <a:pPr algn="l"/>
            <a:endParaRPr lang="cs-CZ" sz="4300" b="1" u="sng" dirty="0" smtClean="0">
              <a:solidFill>
                <a:schemeClr val="tx1"/>
              </a:solidFill>
            </a:endParaRPr>
          </a:p>
          <a:p>
            <a:r>
              <a:rPr lang="cs-CZ" sz="4300" dirty="0" smtClean="0">
                <a:solidFill>
                  <a:schemeClr val="tx1"/>
                </a:solidFill>
              </a:rPr>
              <a:t>VĚDĚT </a:t>
            </a:r>
          </a:p>
          <a:p>
            <a:r>
              <a:rPr lang="cs-CZ" sz="4300" b="1" u="sng" dirty="0" smtClean="0">
                <a:solidFill>
                  <a:srgbClr val="FF0000"/>
                </a:solidFill>
              </a:rPr>
              <a:t>KDY, JAK A CO JE TŘEBA </a:t>
            </a:r>
          </a:p>
          <a:p>
            <a:r>
              <a:rPr lang="cs-CZ" sz="4300" dirty="0" smtClean="0">
                <a:solidFill>
                  <a:schemeClr val="tx1"/>
                </a:solidFill>
              </a:rPr>
              <a:t>K PODÁNÍ ŽÁDOSTI NA ROK 2019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 descr="cí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9850" y="1196752"/>
            <a:ext cx="2724150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792088"/>
          </a:xfrm>
        </p:spPr>
        <p:txBody>
          <a:bodyPr/>
          <a:lstStyle/>
          <a:p>
            <a:r>
              <a:rPr lang="cs-CZ" sz="4000" b="1" dirty="0" smtClean="0"/>
              <a:t>Kde hledat informace 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4000" dirty="0" smtClean="0"/>
              <a:t>Webové stránky MŠMT viz:</a:t>
            </a:r>
          </a:p>
          <a:p>
            <a:pPr>
              <a:buNone/>
            </a:pPr>
            <a:endParaRPr lang="cs-CZ" sz="2000" dirty="0" smtClean="0">
              <a:hlinkClick r:id="rId2"/>
            </a:endParaRP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hlinkClick r:id="rId3"/>
              </a:rPr>
              <a:t>Výzva: MŮJ KLUB</a:t>
            </a:r>
            <a:endParaRPr lang="cs-CZ" b="1" dirty="0" smtClean="0"/>
          </a:p>
        </p:txBody>
      </p:sp>
      <p:pic>
        <p:nvPicPr>
          <p:cNvPr id="4" name="Obrázek 3" descr="hledání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980728"/>
            <a:ext cx="1476237" cy="1843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20080"/>
          </a:xfrm>
        </p:spPr>
        <p:txBody>
          <a:bodyPr/>
          <a:lstStyle/>
          <a:p>
            <a:r>
              <a:rPr lang="cs-CZ" sz="4000" b="1" dirty="0" smtClean="0"/>
              <a:t>Zaměření</a:t>
            </a:r>
            <a:r>
              <a:rPr lang="cs-CZ" sz="4000" dirty="0" smtClean="0"/>
              <a:t> </a:t>
            </a:r>
            <a:r>
              <a:rPr lang="cs-CZ" sz="4000" b="1" dirty="0" smtClean="0"/>
              <a:t>výzvy - podpora: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Sportovních aktivit dětí a mládeže ve věku do 23 let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Zabezpečení sportovní, tělovýchovné a organizační funkce spolku, dle stanov se zaměřením na děti a mládež do 23 let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Údržby a provozu sportovních zařízení využívaných dětmi a mládeží, které jsou ve vlastnictví, dlouhodobém nájmů nebo výpůjčce (statní subjekt, obec, jiný sportovní spolek)</a:t>
            </a:r>
          </a:p>
          <a:p>
            <a:pPr algn="ctr"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 algn="ctr"/>
            <a:endParaRPr lang="cs-CZ" sz="4000" dirty="0"/>
          </a:p>
        </p:txBody>
      </p:sp>
      <p:pic>
        <p:nvPicPr>
          <p:cNvPr id="4" name="Obrázek 3" descr="pozorno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908720"/>
            <a:ext cx="936104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20080"/>
          </a:xfrm>
        </p:spPr>
        <p:txBody>
          <a:bodyPr/>
          <a:lstStyle/>
          <a:p>
            <a:r>
              <a:rPr lang="cs-CZ" sz="4000" b="1" dirty="0" smtClean="0"/>
              <a:t>Struktura programu MŮJ KLUB 2019</a:t>
            </a:r>
            <a:endParaRPr lang="cs-CZ" sz="4000" b="1" dirty="0"/>
          </a:p>
        </p:txBody>
      </p:sp>
      <p:graphicFrame>
        <p:nvGraphicFramePr>
          <p:cNvPr id="7" name="Zástupný symbol pro obsah 5"/>
          <p:cNvGraphicFramePr>
            <a:graphicFrameLocks/>
          </p:cNvGraphicFramePr>
          <p:nvPr/>
        </p:nvGraphicFramePr>
        <p:xfrm>
          <a:off x="609600" y="1988840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172400" y="62373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7" action="ppaction://hlinksldjump"/>
              </a:rPr>
              <a:t>Skip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67544" y="1052736"/>
            <a:ext cx="8229600" cy="720080"/>
          </a:xfrm>
          <a:prstGeom prst="rect">
            <a:avLst/>
          </a:prstGeom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sz="4000" b="1" dirty="0" smtClean="0"/>
              <a:t>Oprávněný žadatel (</a:t>
            </a:r>
            <a:r>
              <a:rPr lang="cs-CZ" sz="4000" b="1" u="sng" dirty="0" smtClean="0"/>
              <a:t>KDO SMÍ ŽÁDAT</a:t>
            </a:r>
            <a:r>
              <a:rPr lang="cs-CZ" sz="4000" b="1" dirty="0" smtClean="0"/>
              <a:t>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1772816"/>
            <a:ext cx="80648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FF0000"/>
                </a:solidFill>
              </a:rPr>
              <a:t>Spolky (TJ/SK)</a:t>
            </a:r>
            <a:r>
              <a:rPr lang="cs-CZ" sz="2400" dirty="0" smtClean="0"/>
              <a:t>, jejichž </a:t>
            </a:r>
            <a:r>
              <a:rPr lang="cs-CZ" sz="2400" u="sng" dirty="0" smtClean="0"/>
              <a:t>hlavním předmětem </a:t>
            </a:r>
            <a:r>
              <a:rPr lang="cs-CZ" sz="2400" dirty="0" smtClean="0"/>
              <a:t>činnosti je v souladu s jejich stanovami </a:t>
            </a:r>
            <a:r>
              <a:rPr lang="cs-CZ" sz="2400" u="sng" dirty="0" smtClean="0"/>
              <a:t>sportovní činnost</a:t>
            </a:r>
            <a:r>
              <a:rPr lang="cs-CZ" sz="2400" dirty="0" smtClean="0"/>
              <a:t>, která je vykonávána na území ČR </a:t>
            </a:r>
            <a:r>
              <a:rPr lang="cs-CZ" sz="2400" u="sng" dirty="0" smtClean="0"/>
              <a:t>po dobu nejméně 2 let</a:t>
            </a:r>
          </a:p>
          <a:p>
            <a:pPr marL="268288" indent="-268288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FF0000"/>
                </a:solidFill>
              </a:rPr>
              <a:t>Spolky (TJ/SK)</a:t>
            </a:r>
            <a:r>
              <a:rPr lang="cs-CZ" sz="2400" dirty="0" smtClean="0"/>
              <a:t>, které jsou svojí činností zaměřeny zejména na každodenní sportovní činnost dětí a mládeže (organizace tréninkových jednotek)</a:t>
            </a:r>
          </a:p>
          <a:p>
            <a:pPr marL="268288" indent="-268288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FF0000"/>
                </a:solidFill>
              </a:rPr>
              <a:t>spolky</a:t>
            </a:r>
            <a:r>
              <a:rPr lang="cs-CZ" sz="2400" dirty="0" smtClean="0"/>
              <a:t>, které </a:t>
            </a:r>
            <a:r>
              <a:rPr lang="cs-CZ" sz="2400" u="sng" dirty="0" smtClean="0"/>
              <a:t>vybraly minimální výši členského příspěvku 100,- Kč/rok </a:t>
            </a:r>
            <a:r>
              <a:rPr lang="cs-CZ" sz="2400" dirty="0" smtClean="0"/>
              <a:t>na dítě za rok 2018 a mají alespoň 12 dětí</a:t>
            </a:r>
          </a:p>
          <a:p>
            <a:pPr marL="268288" indent="-268288">
              <a:buFont typeface="Wingdings" pitchFamily="2" charset="2"/>
              <a:buChar char="§"/>
            </a:pPr>
            <a:r>
              <a:rPr lang="cs-CZ" sz="2400" dirty="0" smtClean="0">
                <a:solidFill>
                  <a:srgbClr val="FF0000"/>
                </a:solidFill>
              </a:rPr>
              <a:t>spolky</a:t>
            </a:r>
            <a:r>
              <a:rPr lang="cs-CZ" sz="2400" dirty="0" smtClean="0"/>
              <a:t>, které jsou bezúhonnou a </a:t>
            </a:r>
            <a:r>
              <a:rPr lang="cs-CZ" sz="2400" dirty="0" err="1" smtClean="0"/>
              <a:t>bezdlužnou</a:t>
            </a:r>
            <a:r>
              <a:rPr lang="cs-CZ" sz="2400" dirty="0" smtClean="0"/>
              <a:t> osobou </a:t>
            </a:r>
            <a:r>
              <a:rPr lang="cs-CZ" sz="2400" dirty="0" err="1" smtClean="0"/>
              <a:t>osobou</a:t>
            </a:r>
            <a:endParaRPr lang="cs-CZ" sz="2400" dirty="0" smtClean="0"/>
          </a:p>
          <a:p>
            <a:pPr marL="268288" indent="-268288">
              <a:buFont typeface="Wingdings" pitchFamily="2" charset="2"/>
              <a:buChar char="§"/>
            </a:pPr>
            <a:r>
              <a:rPr lang="cs-CZ" sz="2400" dirty="0" smtClean="0"/>
              <a:t>Žádost může podat pouze jeden subjekt (problematika pobočného spolku)</a:t>
            </a:r>
          </a:p>
          <a:p>
            <a:pPr marL="268288" indent="-268288">
              <a:buFont typeface="Wingdings" pitchFamily="2" charset="2"/>
              <a:buChar char="§"/>
            </a:pPr>
            <a:r>
              <a:rPr lang="cs-CZ" sz="2400" dirty="0" smtClean="0"/>
              <a:t>Vyhlášení není určeno pro </a:t>
            </a:r>
            <a:r>
              <a:rPr lang="cs-CZ" sz="2400" dirty="0" err="1" smtClean="0"/>
              <a:t>hadnicapované</a:t>
            </a:r>
            <a:r>
              <a:rPr lang="cs-CZ" sz="2400" dirty="0" smtClean="0"/>
              <a:t> </a:t>
            </a:r>
            <a:r>
              <a:rPr lang="cs-CZ" sz="2400" dirty="0" smtClean="0"/>
              <a:t>sportovce, bude vyhlášen samostatný program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96336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 action="ppaction://hlinksldjump"/>
              </a:rPr>
              <a:t>Zpět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06090"/>
          </a:xfrm>
        </p:spPr>
        <p:txBody>
          <a:bodyPr/>
          <a:lstStyle/>
          <a:p>
            <a:pPr lvl="0"/>
            <a:r>
              <a:rPr lang="cs-CZ" sz="4000" b="1" dirty="0" smtClean="0">
                <a:latin typeface="+mn-lt"/>
                <a:ea typeface="+mn-ea"/>
                <a:cs typeface="+mn-cs"/>
              </a:rPr>
              <a:t>Členská základna (</a:t>
            </a:r>
            <a:r>
              <a:rPr lang="cs-CZ" sz="4000" b="1" u="sng" dirty="0" smtClean="0">
                <a:latin typeface="+mn-lt"/>
                <a:ea typeface="+mn-ea"/>
                <a:cs typeface="+mn-cs"/>
              </a:rPr>
              <a:t>NA CO ŽÁDAT</a:t>
            </a:r>
            <a:r>
              <a:rPr lang="cs-CZ" sz="4000" b="1" dirty="0" smtClean="0">
                <a:latin typeface="+mn-lt"/>
                <a:ea typeface="+mn-ea"/>
                <a:cs typeface="+mn-cs"/>
              </a:rPr>
              <a:t>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pPr marL="1588" indent="-1588"/>
            <a:r>
              <a:rPr lang="cs-CZ" sz="2400" dirty="0" smtClean="0"/>
              <a:t>Jmenný seznam dětí a mládeže do 23 let, které cvičí minimálně 1x týdně </a:t>
            </a:r>
          </a:p>
          <a:p>
            <a:pPr marL="1588" indent="-1588">
              <a:buNone/>
            </a:pPr>
            <a:r>
              <a:rPr lang="cs-CZ" sz="2400" dirty="0" smtClean="0"/>
              <a:t>+ rok narození</a:t>
            </a:r>
          </a:p>
          <a:p>
            <a:pPr marL="1588" indent="-1588">
              <a:buNone/>
            </a:pPr>
            <a:r>
              <a:rPr lang="cs-CZ" sz="2400" dirty="0" smtClean="0"/>
              <a:t>+ věkové kategorie dle kritérií (1996 a mladší)</a:t>
            </a:r>
          </a:p>
          <a:p>
            <a:pPr marL="1588" indent="-1588"/>
            <a:r>
              <a:rPr lang="cs-CZ" sz="2400" dirty="0" smtClean="0"/>
              <a:t>Počet členů se vztahuje k datu 30.9.2018</a:t>
            </a:r>
          </a:p>
          <a:p>
            <a:pPr marL="1588" indent="-1588">
              <a:buNone/>
            </a:pPr>
            <a:r>
              <a:rPr lang="cs-CZ" sz="2400" dirty="0" smtClean="0"/>
              <a:t>(lze využít IS-ČUS) a musí být alespoň 12 dětí</a:t>
            </a:r>
          </a:p>
          <a:p>
            <a:pPr marL="1588" indent="-1588"/>
            <a:r>
              <a:rPr lang="cs-CZ" sz="2400" dirty="0" smtClean="0"/>
              <a:t>Každý člen se v žádosti o dotaci uvádí pouze 1x a to v nejvyšší dosažené věkové kategorii</a:t>
            </a:r>
          </a:p>
          <a:p>
            <a:pPr marL="1588" indent="-1588"/>
            <a:r>
              <a:rPr lang="cs-CZ" sz="2400" dirty="0" smtClean="0"/>
              <a:t>Členská </a:t>
            </a:r>
            <a:r>
              <a:rPr lang="cs-CZ" sz="2400" dirty="0" smtClean="0"/>
              <a:t>základna nesmí být </a:t>
            </a:r>
            <a:r>
              <a:rPr lang="cs-CZ" sz="2400" dirty="0" smtClean="0"/>
              <a:t>„dublována“ </a:t>
            </a:r>
            <a:r>
              <a:rPr lang="cs-CZ" sz="2400" dirty="0" smtClean="0"/>
              <a:t>(pobočný spolek – hlavní spolek)</a:t>
            </a:r>
          </a:p>
          <a:p>
            <a:pPr marL="1588" indent="-1588"/>
            <a:r>
              <a:rPr lang="cs-CZ" sz="2400" dirty="0" smtClean="0"/>
              <a:t>GDPR – </a:t>
            </a:r>
            <a:r>
              <a:rPr lang="cs-CZ" sz="2400" dirty="0" smtClean="0"/>
              <a:t>TJ, SK musí mít k dispozici souhlasy členů, které uvede </a:t>
            </a:r>
            <a:r>
              <a:rPr lang="cs-CZ" sz="2400" dirty="0" smtClean="0"/>
              <a:t>na jmenném seznamu</a:t>
            </a:r>
          </a:p>
          <a:p>
            <a:pPr marL="1588" indent="-1588"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06090"/>
          </a:xfrm>
        </p:spPr>
        <p:txBody>
          <a:bodyPr/>
          <a:lstStyle/>
          <a:p>
            <a:pPr lvl="0"/>
            <a:r>
              <a:rPr lang="cs-CZ" sz="4000" b="1" dirty="0" smtClean="0">
                <a:latin typeface="+mn-lt"/>
                <a:ea typeface="+mn-ea"/>
                <a:cs typeface="+mn-cs"/>
              </a:rPr>
              <a:t>Věkové kategorie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cs-CZ" sz="2000" dirty="0" smtClean="0"/>
              <a:t>Členská základna dětí a mládeže do 5 let věku včetně (</a:t>
            </a:r>
            <a:r>
              <a:rPr lang="cs-CZ" sz="2000" dirty="0" err="1" smtClean="0"/>
              <a:t>roč</a:t>
            </a:r>
            <a:r>
              <a:rPr lang="cs-CZ" sz="2000" dirty="0" smtClean="0"/>
              <a:t>. narození 2014 a mladší) cvičící alespoň 1 x týdně. </a:t>
            </a:r>
          </a:p>
          <a:p>
            <a:pPr marL="457200" indent="-457200">
              <a:buAutoNum type="arabicParenR"/>
            </a:pPr>
            <a:r>
              <a:rPr lang="cs-CZ" sz="2000" dirty="0" smtClean="0"/>
              <a:t>Členská základna dětí a mládeže ve věku 6 – 23 let (</a:t>
            </a:r>
            <a:r>
              <a:rPr lang="cs-CZ" sz="2000" dirty="0" err="1" smtClean="0"/>
              <a:t>roč</a:t>
            </a:r>
            <a:r>
              <a:rPr lang="cs-CZ" sz="2000" dirty="0" smtClean="0"/>
              <a:t>. narození 1996 – 2013) cvičící alespoň 1 x týdně. </a:t>
            </a:r>
          </a:p>
          <a:p>
            <a:pPr marL="457200" indent="-457200">
              <a:buAutoNum type="arabicParenR"/>
            </a:pPr>
            <a:r>
              <a:rPr lang="cs-CZ" sz="2000" dirty="0" smtClean="0"/>
              <a:t>Členská základna dětí a mládeže ve věku 6 – 23 let (</a:t>
            </a:r>
            <a:r>
              <a:rPr lang="cs-CZ" sz="2000" dirty="0" err="1" smtClean="0"/>
              <a:t>roč</a:t>
            </a:r>
            <a:r>
              <a:rPr lang="cs-CZ" sz="2000" dirty="0" smtClean="0"/>
              <a:t>. narození 1996 – 2013) cvičící alespoň 2 x týdně a zároveň účastnící se alespoň 6 oficiálních soutěží za rok, z toho: </a:t>
            </a:r>
          </a:p>
          <a:p>
            <a:pPr marL="457200" indent="-457200">
              <a:buNone/>
            </a:pPr>
            <a:r>
              <a:rPr lang="cs-CZ" sz="2000" dirty="0" smtClean="0"/>
              <a:t>	a. Členská základna dětí a mládeže ve věku 6 – 10 let (</a:t>
            </a:r>
            <a:r>
              <a:rPr lang="cs-CZ" sz="2000" dirty="0" err="1" smtClean="0"/>
              <a:t>roč</a:t>
            </a:r>
            <a:r>
              <a:rPr lang="cs-CZ" sz="2000" dirty="0" smtClean="0"/>
              <a:t>. narození 2009 – 2013) </a:t>
            </a:r>
          </a:p>
          <a:p>
            <a:pPr marL="457200" indent="-457200"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b</a:t>
            </a:r>
            <a:r>
              <a:rPr lang="cs-CZ" sz="2000" dirty="0" smtClean="0"/>
              <a:t>. Členská základna dětí a mládeže ve věku 11 – 16 let (</a:t>
            </a:r>
            <a:r>
              <a:rPr lang="cs-CZ" sz="2000" dirty="0" err="1" smtClean="0"/>
              <a:t>roč</a:t>
            </a:r>
            <a:r>
              <a:rPr lang="cs-CZ" sz="2000" dirty="0" smtClean="0"/>
              <a:t>. narození 2003 – 2008) </a:t>
            </a:r>
          </a:p>
          <a:p>
            <a:pPr marL="457200" indent="-457200"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c</a:t>
            </a:r>
            <a:r>
              <a:rPr lang="cs-CZ" sz="2000" dirty="0" smtClean="0"/>
              <a:t>. Členská základna dětí a mládeže ve věku 17 – 23 let (</a:t>
            </a:r>
            <a:r>
              <a:rPr lang="cs-CZ" sz="2000" dirty="0" err="1" smtClean="0"/>
              <a:t>roč</a:t>
            </a:r>
            <a:r>
              <a:rPr lang="cs-CZ" sz="2000" dirty="0" smtClean="0"/>
              <a:t>. narození 1996 – 2002)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96336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 action="ppaction://hlinksldjump"/>
              </a:rPr>
              <a:t>Zpět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424936" cy="648072"/>
          </a:xfrm>
        </p:spPr>
        <p:txBody>
          <a:bodyPr/>
          <a:lstStyle/>
          <a:p>
            <a:pPr lvl="0"/>
            <a:r>
              <a:rPr lang="cs-CZ" sz="3200" b="1" dirty="0" smtClean="0">
                <a:latin typeface="+mn-lt"/>
                <a:ea typeface="+mn-ea"/>
                <a:cs typeface="+mn-cs"/>
              </a:rPr>
              <a:t>Obecné zásady (</a:t>
            </a:r>
            <a:r>
              <a:rPr lang="cs-CZ" sz="3200" b="1" u="sng" dirty="0" smtClean="0">
                <a:latin typeface="+mn-lt"/>
                <a:ea typeface="+mn-ea"/>
                <a:cs typeface="+mn-cs"/>
              </a:rPr>
              <a:t>ZA JAKÝCH PODMÍNEK</a:t>
            </a:r>
            <a:r>
              <a:rPr lang="cs-CZ" sz="3200" b="1" dirty="0" smtClean="0">
                <a:latin typeface="+mn-lt"/>
                <a:ea typeface="+mn-ea"/>
                <a:cs typeface="+mn-cs"/>
              </a:rPr>
              <a:t>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r>
              <a:rPr lang="cs-CZ" sz="2700" dirty="0" smtClean="0"/>
              <a:t>Na dotaci není právní nárok</a:t>
            </a:r>
          </a:p>
          <a:p>
            <a:r>
              <a:rPr lang="cs-CZ" sz="2700" dirty="0" smtClean="0"/>
              <a:t>Dotace může být poskytnuta až do výše 100% nákladů</a:t>
            </a:r>
          </a:p>
          <a:p>
            <a:r>
              <a:rPr lang="cs-CZ" sz="2700" dirty="0" smtClean="0"/>
              <a:t>Efektivnost, účelnost a hospodárnost využití</a:t>
            </a:r>
          </a:p>
          <a:p>
            <a:r>
              <a:rPr lang="cs-CZ" sz="2700" dirty="0" smtClean="0"/>
              <a:t>Náklady od 1.1. do 31.12. 2019 (úhrada nejpozději do 31.1.2020)</a:t>
            </a:r>
          </a:p>
          <a:p>
            <a:r>
              <a:rPr lang="cs-CZ" sz="2700" dirty="0" smtClean="0"/>
              <a:t>Podmínkou poskytnutí dotace je správné a včasné vyúčtování a vypořádání předchozí dotace</a:t>
            </a:r>
          </a:p>
          <a:p>
            <a:r>
              <a:rPr lang="cs-CZ" sz="2700" dirty="0" smtClean="0"/>
              <a:t>Doklady musí být viditelně označeny číslem Rozhodnutí</a:t>
            </a:r>
          </a:p>
          <a:p>
            <a:r>
              <a:rPr lang="cs-CZ" sz="2700" dirty="0" smtClean="0"/>
              <a:t>POZOR – nepravdivé údaje = případné trestní stíhání</a:t>
            </a:r>
          </a:p>
          <a:p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96336" y="62373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 action="ppaction://hlinksldjump"/>
              </a:rPr>
              <a:t>Zpět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-ČUS 4 ku 3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prezentace-ČUS 4 ku 3</Template>
  <TotalTime>1612</TotalTime>
  <Words>907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prezentace-ČUS 4 ku 3</vt:lpstr>
      <vt:lpstr>Neinvestiční dotace MŠMT   MŮJ KLUB 2019  Jihlava, 5. 10.2018</vt:lpstr>
      <vt:lpstr>Snímek 2</vt:lpstr>
      <vt:lpstr>Kde hledat informace ?</vt:lpstr>
      <vt:lpstr>Zaměření výzvy - podpora:</vt:lpstr>
      <vt:lpstr>Struktura programu MŮJ KLUB 2019</vt:lpstr>
      <vt:lpstr>Snímek 6</vt:lpstr>
      <vt:lpstr>Členská základna (NA CO ŽÁDAT) </vt:lpstr>
      <vt:lpstr>Věkové kategorie </vt:lpstr>
      <vt:lpstr>Obecné zásady (ZA JAKÝCH PODMÍNEK) </vt:lpstr>
      <vt:lpstr>Způsob použití dotace (NA CO LZE DOTACI POUŽÍT)</vt:lpstr>
      <vt:lpstr>Kritéria pro hodnocení (JAK BUDOU ŽÁDOSTI VYHODNOCOVÁNY) </vt:lpstr>
      <vt:lpstr>Cesta k dotaci:</vt:lpstr>
      <vt:lpstr>Náležitosti žádosti</vt:lpstr>
      <vt:lpstr>Snímek 14</vt:lpstr>
      <vt:lpstr>Způsob podávání žádosti</vt:lpstr>
      <vt:lpstr>Finanční vypořádání a vyúčtování dotace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Vitezslav Holub</dc:creator>
  <cp:lastModifiedBy>V.Holub</cp:lastModifiedBy>
  <cp:revision>147</cp:revision>
  <dcterms:created xsi:type="dcterms:W3CDTF">2016-11-10T14:00:14Z</dcterms:created>
  <dcterms:modified xsi:type="dcterms:W3CDTF">2018-10-05T09:10:16Z</dcterms:modified>
</cp:coreProperties>
</file>